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
      <p:font typeface="Lato"/>
      <p:regular r:id="rId24"/>
      <p:bold r:id="rId25"/>
      <p:italic r:id="rId26"/>
      <p:boldItalic r:id="rId27"/>
    </p:embeddedFont>
    <p:embeddedFont>
      <p:font typeface="Average"/>
      <p:regular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Average-regular.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79f5a4abb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79f5a4abb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f710d66043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f710d6604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79f5a4abb9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79f5a4abb9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79f5a4abb9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79f5a4abb9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7a3ccb69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7a3ccb69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79f5a4abb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79f5a4abb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f710d6604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710d6604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79f5a4abb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79f5a4abb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79f5a4abb9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79f5a4abb9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79f5a4abb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79f5a4abb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79f5a4abb9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79f5a4abb9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rgbClr val="D9EAD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jpg"/><Relationship Id="rId4"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www.analyticsvidhya.com/blog/2021/11/facial-emotion-detection-using-cnn/" TargetMode="External"/><Relationship Id="rId4" Type="http://schemas.openxmlformats.org/officeDocument/2006/relationships/hyperlink" Target="https://towardsdatascience.com/face-detection-recognition-and-emotion-detection-in-8-lines-of-code-b2ce32d4d5de" TargetMode="External"/><Relationship Id="rId5" Type="http://schemas.openxmlformats.org/officeDocument/2006/relationships/hyperlink" Target="https://www.sciencedirect.com/science/article/pii/S1877050920318019"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hyperlink" Target="https://colab.research.google.com/drive/1-p53Ct0d1R2gCz_PCZReVRQY9NdtD7c4?usp=shari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39850" y="864000"/>
            <a:ext cx="8664300" cy="819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highlight>
                  <a:srgbClr val="0C343D"/>
                </a:highlight>
              </a:rPr>
              <a:t>FACIAL EMOTION RECOGNITION</a:t>
            </a:r>
            <a:endParaRPr>
              <a:highlight>
                <a:srgbClr val="0C343D"/>
              </a:highlight>
            </a:endParaRPr>
          </a:p>
          <a:p>
            <a:pPr indent="0" lvl="0" marL="0" rtl="0" algn="ctr">
              <a:spcBef>
                <a:spcPts val="0"/>
              </a:spcBef>
              <a:spcAft>
                <a:spcPts val="0"/>
              </a:spcAft>
              <a:buNone/>
            </a:pPr>
            <a:r>
              <a:rPr lang="en-GB">
                <a:highlight>
                  <a:srgbClr val="0C343D"/>
                </a:highlight>
              </a:rPr>
              <a:t>Using CNN</a:t>
            </a:r>
            <a:endParaRPr>
              <a:highlight>
                <a:srgbClr val="0C343D"/>
              </a:highlight>
            </a:endParaRPr>
          </a:p>
        </p:txBody>
      </p:sp>
      <p:sp>
        <p:nvSpPr>
          <p:cNvPr id="229" name="Google Shape;229;p17"/>
          <p:cNvSpPr txBox="1"/>
          <p:nvPr/>
        </p:nvSpPr>
        <p:spPr>
          <a:xfrm>
            <a:off x="331700" y="2371650"/>
            <a:ext cx="3061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highlight>
                  <a:srgbClr val="1B212C"/>
                </a:highlight>
                <a:latin typeface="Lato"/>
                <a:ea typeface="Lato"/>
                <a:cs typeface="Lato"/>
                <a:sym typeface="Lato"/>
              </a:rPr>
              <a:t>  </a:t>
            </a:r>
            <a:r>
              <a:rPr lang="en-GB" sz="1800">
                <a:solidFill>
                  <a:schemeClr val="lt1"/>
                </a:solidFill>
                <a:highlight>
                  <a:srgbClr val="1B212C"/>
                </a:highlight>
                <a:latin typeface="Lato"/>
                <a:ea typeface="Lato"/>
                <a:cs typeface="Lato"/>
                <a:sym typeface="Lato"/>
              </a:rPr>
              <a:t>Project</a:t>
            </a:r>
            <a:r>
              <a:rPr lang="en-GB" sz="1800">
                <a:solidFill>
                  <a:schemeClr val="lt1"/>
                </a:solidFill>
                <a:highlight>
                  <a:srgbClr val="1B212C"/>
                </a:highlight>
                <a:latin typeface="Lato"/>
                <a:ea typeface="Lato"/>
                <a:cs typeface="Lato"/>
                <a:sym typeface="Lato"/>
              </a:rPr>
              <a:t> Guide: Dr. V. Suresh </a:t>
            </a:r>
            <a:endParaRPr sz="1800">
              <a:solidFill>
                <a:schemeClr val="lt1"/>
              </a:solidFill>
              <a:highlight>
                <a:srgbClr val="1B212C"/>
              </a:highlight>
              <a:latin typeface="Lato"/>
              <a:ea typeface="Lato"/>
              <a:cs typeface="Lato"/>
              <a:sym typeface="Lato"/>
            </a:endParaRPr>
          </a:p>
        </p:txBody>
      </p:sp>
      <p:pic>
        <p:nvPicPr>
          <p:cNvPr id="230" name="Google Shape;230;p17"/>
          <p:cNvPicPr preferRelativeResize="0"/>
          <p:nvPr/>
        </p:nvPicPr>
        <p:blipFill>
          <a:blip r:embed="rId3">
            <a:alphaModFix/>
          </a:blip>
          <a:stretch>
            <a:fillRect/>
          </a:stretch>
        </p:blipFill>
        <p:spPr>
          <a:xfrm>
            <a:off x="1850912" y="3733950"/>
            <a:ext cx="5625874" cy="988425"/>
          </a:xfrm>
          <a:prstGeom prst="rect">
            <a:avLst/>
          </a:prstGeom>
          <a:noFill/>
          <a:ln>
            <a:noFill/>
          </a:ln>
        </p:spPr>
      </p:pic>
      <p:sp>
        <p:nvSpPr>
          <p:cNvPr id="231" name="Google Shape;231;p17"/>
          <p:cNvSpPr txBox="1"/>
          <p:nvPr/>
        </p:nvSpPr>
        <p:spPr>
          <a:xfrm>
            <a:off x="5842650" y="2051275"/>
            <a:ext cx="3061500" cy="1262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GB" u="sng">
                <a:solidFill>
                  <a:schemeClr val="lt1"/>
                </a:solidFill>
                <a:highlight>
                  <a:srgbClr val="1B212C"/>
                </a:highlight>
                <a:latin typeface="Lato"/>
                <a:ea typeface="Lato"/>
                <a:cs typeface="Lato"/>
                <a:sym typeface="Lato"/>
              </a:rPr>
              <a:t>Team Members:</a:t>
            </a:r>
            <a:endParaRPr b="1" u="sng">
              <a:solidFill>
                <a:schemeClr val="lt1"/>
              </a:solidFill>
              <a:highlight>
                <a:srgbClr val="1B212C"/>
              </a:highlight>
              <a:latin typeface="Lato"/>
              <a:ea typeface="Lato"/>
              <a:cs typeface="Lato"/>
              <a:sym typeface="Lato"/>
            </a:endParaRPr>
          </a:p>
          <a:p>
            <a:pPr indent="0" lvl="0" marL="0" rtl="0" algn="r">
              <a:spcBef>
                <a:spcPts val="0"/>
              </a:spcBef>
              <a:spcAft>
                <a:spcPts val="0"/>
              </a:spcAft>
              <a:buNone/>
            </a:pPr>
            <a:r>
              <a:rPr lang="en-GB">
                <a:solidFill>
                  <a:schemeClr val="lt1"/>
                </a:solidFill>
                <a:highlight>
                  <a:srgbClr val="1B212C"/>
                </a:highlight>
                <a:latin typeface="Lato"/>
                <a:ea typeface="Lato"/>
                <a:cs typeface="Lato"/>
                <a:sym typeface="Lato"/>
              </a:rPr>
              <a:t>B.Padmavathi(319126511074)</a:t>
            </a:r>
            <a:endParaRPr>
              <a:solidFill>
                <a:schemeClr val="lt1"/>
              </a:solidFill>
              <a:highlight>
                <a:srgbClr val="1B212C"/>
              </a:highlight>
              <a:latin typeface="Lato"/>
              <a:ea typeface="Lato"/>
              <a:cs typeface="Lato"/>
              <a:sym typeface="Lato"/>
            </a:endParaRPr>
          </a:p>
          <a:p>
            <a:pPr indent="0" lvl="0" marL="0" rtl="0" algn="r">
              <a:spcBef>
                <a:spcPts val="0"/>
              </a:spcBef>
              <a:spcAft>
                <a:spcPts val="0"/>
              </a:spcAft>
              <a:buNone/>
            </a:pPr>
            <a:r>
              <a:rPr lang="en-GB">
                <a:solidFill>
                  <a:schemeClr val="lt1"/>
                </a:solidFill>
                <a:highlight>
                  <a:srgbClr val="1B212C"/>
                </a:highlight>
                <a:latin typeface="Lato"/>
                <a:ea typeface="Lato"/>
                <a:cs typeface="Lato"/>
                <a:sym typeface="Lato"/>
              </a:rPr>
              <a:t>     K.Tripura(319126511087)</a:t>
            </a:r>
            <a:endParaRPr>
              <a:solidFill>
                <a:schemeClr val="lt1"/>
              </a:solidFill>
              <a:highlight>
                <a:srgbClr val="1B212C"/>
              </a:highlight>
              <a:latin typeface="Lato"/>
              <a:ea typeface="Lato"/>
              <a:cs typeface="Lato"/>
              <a:sym typeface="Lato"/>
            </a:endParaRPr>
          </a:p>
          <a:p>
            <a:pPr indent="0" lvl="0" marL="0" rtl="0" algn="r">
              <a:spcBef>
                <a:spcPts val="0"/>
              </a:spcBef>
              <a:spcAft>
                <a:spcPts val="0"/>
              </a:spcAft>
              <a:buNone/>
            </a:pPr>
            <a:r>
              <a:rPr lang="en-GB">
                <a:solidFill>
                  <a:schemeClr val="lt1"/>
                </a:solidFill>
                <a:highlight>
                  <a:srgbClr val="1B212C"/>
                </a:highlight>
                <a:latin typeface="Lato"/>
                <a:ea typeface="Lato"/>
                <a:cs typeface="Lato"/>
                <a:sym typeface="Lato"/>
              </a:rPr>
              <a:t>  B.V.SandeepKumar(320126511L11)</a:t>
            </a:r>
            <a:endParaRPr>
              <a:solidFill>
                <a:schemeClr val="lt1"/>
              </a:solidFill>
              <a:highlight>
                <a:srgbClr val="1B212C"/>
              </a:highlight>
              <a:latin typeface="Lato"/>
              <a:ea typeface="Lato"/>
              <a:cs typeface="Lato"/>
              <a:sym typeface="Lato"/>
            </a:endParaRPr>
          </a:p>
          <a:p>
            <a:pPr indent="0" lvl="0" marL="0" rtl="0" algn="r">
              <a:spcBef>
                <a:spcPts val="0"/>
              </a:spcBef>
              <a:spcAft>
                <a:spcPts val="0"/>
              </a:spcAft>
              <a:buNone/>
            </a:pPr>
            <a:r>
              <a:rPr lang="en-GB">
                <a:solidFill>
                  <a:schemeClr val="lt1"/>
                </a:solidFill>
                <a:highlight>
                  <a:srgbClr val="1B212C"/>
                </a:highlight>
                <a:latin typeface="Lato"/>
                <a:ea typeface="Lato"/>
                <a:cs typeface="Lato"/>
                <a:sym typeface="Lato"/>
              </a:rPr>
              <a:t>  B.Kasi(319126511072)</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6"/>
          <p:cNvSpPr txBox="1"/>
          <p:nvPr>
            <p:ph type="title"/>
          </p:nvPr>
        </p:nvSpPr>
        <p:spPr>
          <a:xfrm>
            <a:off x="164700" y="118200"/>
            <a:ext cx="3386700" cy="55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u="sng">
                <a:highlight>
                  <a:srgbClr val="4C1130"/>
                </a:highlight>
              </a:rPr>
              <a:t>Evaluation Metrics</a:t>
            </a:r>
            <a:r>
              <a:rPr b="1" lang="en-GB" u="sng">
                <a:highlight>
                  <a:srgbClr val="4C1130"/>
                </a:highlight>
              </a:rPr>
              <a:t>:</a:t>
            </a:r>
            <a:endParaRPr b="1" u="sng">
              <a:highlight>
                <a:srgbClr val="4C1130"/>
              </a:highlight>
            </a:endParaRPr>
          </a:p>
          <a:p>
            <a:pPr indent="0" lvl="0" marL="0" rtl="0" algn="l">
              <a:spcBef>
                <a:spcPts val="0"/>
              </a:spcBef>
              <a:spcAft>
                <a:spcPts val="0"/>
              </a:spcAft>
              <a:buNone/>
            </a:pPr>
            <a:r>
              <a:t/>
            </a:r>
            <a:endParaRPr/>
          </a:p>
        </p:txBody>
      </p:sp>
      <p:sp>
        <p:nvSpPr>
          <p:cNvPr id="295" name="Google Shape;295;p26"/>
          <p:cNvSpPr txBox="1"/>
          <p:nvPr/>
        </p:nvSpPr>
        <p:spPr>
          <a:xfrm>
            <a:off x="1357300" y="673500"/>
            <a:ext cx="7011000" cy="4063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GB" sz="1700" u="sng">
                <a:latin typeface="Times New Roman"/>
                <a:ea typeface="Times New Roman"/>
                <a:cs typeface="Times New Roman"/>
                <a:sym typeface="Times New Roman"/>
              </a:rPr>
              <a:t>Precision:</a:t>
            </a:r>
            <a:r>
              <a:rPr lang="en-GB" sz="1700">
                <a:latin typeface="Times New Roman"/>
                <a:ea typeface="Times New Roman"/>
                <a:cs typeface="Times New Roman"/>
                <a:sym typeface="Times New Roman"/>
              </a:rPr>
              <a:t> Precision estimates the prophetical price of a label, either positive or negative, reckoning on the category that it  calculated; in alternative</a:t>
            </a:r>
            <a:endParaRPr sz="1700">
              <a:latin typeface="Times New Roman"/>
              <a:ea typeface="Times New Roman"/>
              <a:cs typeface="Times New Roman"/>
              <a:sym typeface="Times New Roman"/>
            </a:endParaRPr>
          </a:p>
          <a:p>
            <a:pPr indent="0" lvl="0" marL="0" rtl="0" algn="just">
              <a:spcBef>
                <a:spcPts val="0"/>
              </a:spcBef>
              <a:spcAft>
                <a:spcPts val="0"/>
              </a:spcAft>
              <a:buNone/>
            </a:pPr>
            <a:r>
              <a:rPr lang="en-GB" sz="1700">
                <a:latin typeface="Times New Roman"/>
                <a:ea typeface="Times New Roman"/>
                <a:cs typeface="Times New Roman"/>
                <a:sym typeface="Times New Roman"/>
              </a:rPr>
              <a:t>words, it assesses the prophetical power of the formula. Exactitude is</a:t>
            </a:r>
            <a:endParaRPr sz="1700">
              <a:latin typeface="Times New Roman"/>
              <a:ea typeface="Times New Roman"/>
              <a:cs typeface="Times New Roman"/>
              <a:sym typeface="Times New Roman"/>
            </a:endParaRPr>
          </a:p>
          <a:p>
            <a:pPr indent="0" lvl="0" marL="0" rtl="0" algn="just">
              <a:spcBef>
                <a:spcPts val="0"/>
              </a:spcBef>
              <a:spcAft>
                <a:spcPts val="0"/>
              </a:spcAft>
              <a:buNone/>
            </a:pPr>
            <a:r>
              <a:rPr lang="en-GB" sz="1700">
                <a:latin typeface="Times New Roman"/>
                <a:ea typeface="Times New Roman"/>
                <a:cs typeface="Times New Roman"/>
                <a:sym typeface="Times New Roman"/>
              </a:rPr>
              <a:t>that the proportion of properly appointed expressions in relation to</a:t>
            </a:r>
            <a:endParaRPr sz="1700">
              <a:latin typeface="Times New Roman"/>
              <a:ea typeface="Times New Roman"/>
              <a:cs typeface="Times New Roman"/>
              <a:sym typeface="Times New Roman"/>
            </a:endParaRPr>
          </a:p>
          <a:p>
            <a:pPr indent="0" lvl="0" marL="0" rtl="0" algn="just">
              <a:spcBef>
                <a:spcPts val="0"/>
              </a:spcBef>
              <a:spcAft>
                <a:spcPts val="0"/>
              </a:spcAft>
              <a:buNone/>
            </a:pPr>
            <a:r>
              <a:rPr lang="en-GB" sz="1700">
                <a:latin typeface="Times New Roman"/>
                <a:ea typeface="Times New Roman"/>
                <a:cs typeface="Times New Roman"/>
                <a:sym typeface="Times New Roman"/>
              </a:rPr>
              <a:t>the whole range of aspects.</a:t>
            </a:r>
            <a:endParaRPr sz="1700">
              <a:latin typeface="Times New Roman"/>
              <a:ea typeface="Times New Roman"/>
              <a:cs typeface="Times New Roman"/>
              <a:sym typeface="Times New Roman"/>
            </a:endParaRPr>
          </a:p>
          <a:p>
            <a:pPr indent="0" lvl="0" marL="0" rtl="0" algn="just">
              <a:spcBef>
                <a:spcPts val="0"/>
              </a:spcBef>
              <a:spcAft>
                <a:spcPts val="0"/>
              </a:spcAft>
              <a:buNone/>
            </a:pPr>
            <a:r>
              <a:t/>
            </a:r>
            <a:endParaRPr sz="1700">
              <a:latin typeface="Times New Roman"/>
              <a:ea typeface="Times New Roman"/>
              <a:cs typeface="Times New Roman"/>
              <a:sym typeface="Times New Roman"/>
            </a:endParaRPr>
          </a:p>
          <a:p>
            <a:pPr indent="0" lvl="0" marL="0" rtl="0" algn="just">
              <a:spcBef>
                <a:spcPts val="0"/>
              </a:spcBef>
              <a:spcAft>
                <a:spcPts val="0"/>
              </a:spcAft>
              <a:buNone/>
            </a:pPr>
            <a:r>
              <a:rPr b="1" lang="en-GB" sz="1700" u="sng">
                <a:latin typeface="Times New Roman"/>
                <a:ea typeface="Times New Roman"/>
                <a:cs typeface="Times New Roman"/>
                <a:sym typeface="Times New Roman"/>
              </a:rPr>
              <a:t>Recall :</a:t>
            </a:r>
            <a:r>
              <a:rPr lang="en-GB" sz="1700">
                <a:latin typeface="Times New Roman"/>
                <a:ea typeface="Times New Roman"/>
                <a:cs typeface="Times New Roman"/>
                <a:sym typeface="Times New Roman"/>
              </a:rPr>
              <a:t> Recall may be a perform of its properly classified examples</a:t>
            </a:r>
            <a:endParaRPr sz="1700">
              <a:latin typeface="Times New Roman"/>
              <a:ea typeface="Times New Roman"/>
              <a:cs typeface="Times New Roman"/>
              <a:sym typeface="Times New Roman"/>
            </a:endParaRPr>
          </a:p>
          <a:p>
            <a:pPr indent="0" lvl="0" marL="0" rtl="0" algn="just">
              <a:spcBef>
                <a:spcPts val="0"/>
              </a:spcBef>
              <a:spcAft>
                <a:spcPts val="0"/>
              </a:spcAft>
              <a:buNone/>
            </a:pPr>
            <a:r>
              <a:rPr lang="en-GB" sz="1700">
                <a:latin typeface="Times New Roman"/>
                <a:ea typeface="Times New Roman"/>
                <a:cs typeface="Times New Roman"/>
                <a:sym typeface="Times New Roman"/>
              </a:rPr>
              <a:t>(true positives) and its misclassified examples (false negatives). Recall</a:t>
            </a:r>
            <a:endParaRPr sz="1700">
              <a:latin typeface="Times New Roman"/>
              <a:ea typeface="Times New Roman"/>
              <a:cs typeface="Times New Roman"/>
              <a:sym typeface="Times New Roman"/>
            </a:endParaRPr>
          </a:p>
          <a:p>
            <a:pPr indent="0" lvl="0" marL="0" rtl="0" algn="just">
              <a:spcBef>
                <a:spcPts val="0"/>
              </a:spcBef>
              <a:spcAft>
                <a:spcPts val="0"/>
              </a:spcAft>
              <a:buNone/>
            </a:pPr>
            <a:r>
              <a:rPr lang="en-GB" sz="1700">
                <a:latin typeface="Times New Roman"/>
                <a:ea typeface="Times New Roman"/>
                <a:cs typeface="Times New Roman"/>
                <a:sym typeface="Times New Roman"/>
              </a:rPr>
              <a:t>is that the proportion of properly appointed expressions in reference</a:t>
            </a:r>
            <a:endParaRPr sz="1700">
              <a:latin typeface="Times New Roman"/>
              <a:ea typeface="Times New Roman"/>
              <a:cs typeface="Times New Roman"/>
              <a:sym typeface="Times New Roman"/>
            </a:endParaRPr>
          </a:p>
          <a:p>
            <a:pPr indent="0" lvl="0" marL="0" rtl="0" algn="just">
              <a:spcBef>
                <a:spcPts val="0"/>
              </a:spcBef>
              <a:spcAft>
                <a:spcPts val="0"/>
              </a:spcAft>
              <a:buNone/>
            </a:pPr>
            <a:r>
              <a:rPr lang="en-GB" sz="1700">
                <a:latin typeface="Times New Roman"/>
                <a:ea typeface="Times New Roman"/>
                <a:cs typeface="Times New Roman"/>
                <a:sym typeface="Times New Roman"/>
              </a:rPr>
              <a:t>to the whole range of expressions.</a:t>
            </a:r>
            <a:endParaRPr sz="1700">
              <a:latin typeface="Times New Roman"/>
              <a:ea typeface="Times New Roman"/>
              <a:cs typeface="Times New Roman"/>
              <a:sym typeface="Times New Roman"/>
            </a:endParaRPr>
          </a:p>
          <a:p>
            <a:pPr indent="0" lvl="0" marL="0" rtl="0" algn="just">
              <a:spcBef>
                <a:spcPts val="0"/>
              </a:spcBef>
              <a:spcAft>
                <a:spcPts val="0"/>
              </a:spcAft>
              <a:buNone/>
            </a:pPr>
            <a:r>
              <a:t/>
            </a:r>
            <a:endParaRPr sz="1700">
              <a:latin typeface="Times New Roman"/>
              <a:ea typeface="Times New Roman"/>
              <a:cs typeface="Times New Roman"/>
              <a:sym typeface="Times New Roman"/>
            </a:endParaRPr>
          </a:p>
          <a:p>
            <a:pPr indent="0" lvl="0" marL="0" rtl="0" algn="just">
              <a:spcBef>
                <a:spcPts val="0"/>
              </a:spcBef>
              <a:spcAft>
                <a:spcPts val="0"/>
              </a:spcAft>
              <a:buNone/>
            </a:pPr>
            <a:r>
              <a:rPr b="1" lang="en-GB" sz="1700" u="sng">
                <a:latin typeface="Times New Roman"/>
                <a:ea typeface="Times New Roman"/>
                <a:cs typeface="Times New Roman"/>
                <a:sym typeface="Times New Roman"/>
              </a:rPr>
              <a:t>F-score :</a:t>
            </a:r>
            <a:r>
              <a:rPr lang="en-GB" sz="1700">
                <a:latin typeface="Times New Roman"/>
                <a:ea typeface="Times New Roman"/>
                <a:cs typeface="Times New Roman"/>
                <a:sym typeface="Times New Roman"/>
              </a:rPr>
              <a:t> F-score may be a composite live that advantages</a:t>
            </a:r>
            <a:endParaRPr sz="1700">
              <a:latin typeface="Times New Roman"/>
              <a:ea typeface="Times New Roman"/>
              <a:cs typeface="Times New Roman"/>
              <a:sym typeface="Times New Roman"/>
            </a:endParaRPr>
          </a:p>
          <a:p>
            <a:pPr indent="0" lvl="0" marL="0" rtl="0" algn="just">
              <a:spcBef>
                <a:spcPts val="0"/>
              </a:spcBef>
              <a:spcAft>
                <a:spcPts val="0"/>
              </a:spcAft>
              <a:buNone/>
            </a:pPr>
            <a:r>
              <a:rPr lang="en-GB" sz="1700">
                <a:latin typeface="Times New Roman"/>
                <a:ea typeface="Times New Roman"/>
                <a:cs typeface="Times New Roman"/>
                <a:sym typeface="Times New Roman"/>
              </a:rPr>
              <a:t>algorithms with higher sensitivity and challenges algorithms with</a:t>
            </a:r>
            <a:endParaRPr sz="1700">
              <a:latin typeface="Times New Roman"/>
              <a:ea typeface="Times New Roman"/>
              <a:cs typeface="Times New Roman"/>
              <a:sym typeface="Times New Roman"/>
            </a:endParaRPr>
          </a:p>
          <a:p>
            <a:pPr indent="0" lvl="0" marL="0" rtl="0" algn="just">
              <a:spcBef>
                <a:spcPts val="0"/>
              </a:spcBef>
              <a:spcAft>
                <a:spcPts val="0"/>
              </a:spcAft>
              <a:buNone/>
            </a:pPr>
            <a:r>
              <a:rPr lang="en-GB" sz="1700">
                <a:latin typeface="Times New Roman"/>
                <a:ea typeface="Times New Roman"/>
                <a:cs typeface="Times New Roman"/>
                <a:sym typeface="Times New Roman"/>
              </a:rPr>
              <a:t>higher specificity. The F-score is equally balanced once β = one.</a:t>
            </a:r>
            <a:endParaRPr sz="1700">
              <a:latin typeface="Times New Roman"/>
              <a:ea typeface="Times New Roman"/>
              <a:cs typeface="Times New Roman"/>
              <a:sym typeface="Times New Roman"/>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7"/>
          <p:cNvSpPr txBox="1"/>
          <p:nvPr>
            <p:ph type="title"/>
          </p:nvPr>
        </p:nvSpPr>
        <p:spPr>
          <a:xfrm>
            <a:off x="521875" y="0"/>
            <a:ext cx="7038900" cy="6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u="sng">
                <a:highlight>
                  <a:srgbClr val="4C1130"/>
                </a:highlight>
              </a:rPr>
              <a:t>Code &amp; Results</a:t>
            </a:r>
            <a:r>
              <a:rPr b="1" lang="en-GB" u="sng">
                <a:highlight>
                  <a:srgbClr val="4C1130"/>
                </a:highlight>
              </a:rPr>
              <a:t>:</a:t>
            </a:r>
            <a:endParaRPr/>
          </a:p>
        </p:txBody>
      </p:sp>
      <p:pic>
        <p:nvPicPr>
          <p:cNvPr id="301" name="Google Shape;301;p27"/>
          <p:cNvPicPr preferRelativeResize="0"/>
          <p:nvPr/>
        </p:nvPicPr>
        <p:blipFill rotWithShape="1">
          <a:blip r:embed="rId3">
            <a:alphaModFix/>
          </a:blip>
          <a:srcRect b="0" l="11683" r="12941" t="0"/>
          <a:stretch/>
        </p:blipFill>
        <p:spPr>
          <a:xfrm>
            <a:off x="4247450" y="2077250"/>
            <a:ext cx="4684275" cy="2762475"/>
          </a:xfrm>
          <a:prstGeom prst="rect">
            <a:avLst/>
          </a:prstGeom>
          <a:noFill/>
          <a:ln>
            <a:noFill/>
          </a:ln>
        </p:spPr>
      </p:pic>
      <p:pic>
        <p:nvPicPr>
          <p:cNvPr id="302" name="Google Shape;302;p27"/>
          <p:cNvPicPr preferRelativeResize="0"/>
          <p:nvPr/>
        </p:nvPicPr>
        <p:blipFill rotWithShape="1">
          <a:blip r:embed="rId4">
            <a:alphaModFix/>
          </a:blip>
          <a:srcRect b="0" l="0" r="33607" t="0"/>
          <a:stretch/>
        </p:blipFill>
        <p:spPr>
          <a:xfrm>
            <a:off x="521875" y="679150"/>
            <a:ext cx="3441251" cy="2215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8"/>
          <p:cNvSpPr txBox="1"/>
          <p:nvPr>
            <p:ph type="title"/>
          </p:nvPr>
        </p:nvSpPr>
        <p:spPr>
          <a:xfrm>
            <a:off x="205525" y="138625"/>
            <a:ext cx="2202900" cy="60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u="sng">
                <a:highlight>
                  <a:srgbClr val="4C1130"/>
                </a:highlight>
              </a:rPr>
              <a:t>Conclusion</a:t>
            </a:r>
            <a:r>
              <a:rPr b="1" lang="en-GB" u="sng">
                <a:highlight>
                  <a:srgbClr val="4C1130"/>
                </a:highlight>
              </a:rPr>
              <a:t>:</a:t>
            </a:r>
            <a:endParaRPr b="1" u="sng">
              <a:highlight>
                <a:srgbClr val="4C1130"/>
              </a:highlight>
            </a:endParaRPr>
          </a:p>
          <a:p>
            <a:pPr indent="0" lvl="0" marL="0" rtl="0" algn="l">
              <a:spcBef>
                <a:spcPts val="0"/>
              </a:spcBef>
              <a:spcAft>
                <a:spcPts val="0"/>
              </a:spcAft>
              <a:buNone/>
            </a:pPr>
            <a:r>
              <a:t/>
            </a:r>
            <a:endParaRPr/>
          </a:p>
        </p:txBody>
      </p:sp>
      <p:sp>
        <p:nvSpPr>
          <p:cNvPr id="308" name="Google Shape;308;p28"/>
          <p:cNvSpPr txBox="1"/>
          <p:nvPr>
            <p:ph idx="1" type="body"/>
          </p:nvPr>
        </p:nvSpPr>
        <p:spPr>
          <a:xfrm>
            <a:off x="1562850" y="744925"/>
            <a:ext cx="6438000" cy="27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1"/>
                </a:solidFill>
                <a:latin typeface="Times New Roman"/>
                <a:ea typeface="Times New Roman"/>
                <a:cs typeface="Times New Roman"/>
                <a:sym typeface="Times New Roman"/>
              </a:rPr>
              <a:t>This project proposes associate approach for recognizing the class of facial expressions. Face Detection and Extraction of expressions from facial pictures is helpful in several applications, like artificial intelligence vision, video police work, digital cameras, security and human-computer interaction. This project’s objective was to develop a face expression recognition system implementing the pc visions and enhancing the advanced feature extraction and classification in facial expression recognition.</a:t>
            </a:r>
            <a:endParaRPr sz="1800">
              <a:solidFill>
                <a:schemeClr val="dk1"/>
              </a:solidFill>
              <a:latin typeface="Times New Roman"/>
              <a:ea typeface="Times New Roman"/>
              <a:cs typeface="Times New Roman"/>
              <a:sym typeface="Times New Roman"/>
            </a:endParaRPr>
          </a:p>
          <a:p>
            <a:pPr indent="0" lvl="0" marL="0" rtl="0" algn="l">
              <a:spcBef>
                <a:spcPts val="1600"/>
              </a:spcBef>
              <a:spcAft>
                <a:spcPts val="0"/>
              </a:spcAft>
              <a:buNone/>
            </a:pPr>
            <a:r>
              <a:rPr lang="en-GB" sz="1800">
                <a:solidFill>
                  <a:schemeClr val="dk1"/>
                </a:solidFill>
                <a:latin typeface="Times New Roman"/>
                <a:ea typeface="Times New Roman"/>
                <a:cs typeface="Times New Roman"/>
                <a:sym typeface="Times New Roman"/>
              </a:rPr>
              <a:t>In this project, seven different facial expressions of various person’s  pictures from different datasets are analyzed.Different facial expressions include 0=Anger,1=Disgust,2=</a:t>
            </a:r>
            <a:r>
              <a:rPr lang="en-GB" sz="1800">
                <a:solidFill>
                  <a:schemeClr val="dk1"/>
                </a:solidFill>
                <a:latin typeface="Times New Roman"/>
                <a:ea typeface="Times New Roman"/>
                <a:cs typeface="Times New Roman"/>
                <a:sym typeface="Times New Roman"/>
              </a:rPr>
              <a:t>Fear,3=</a:t>
            </a:r>
            <a:r>
              <a:rPr lang="en-GB" sz="1800">
                <a:solidFill>
                  <a:schemeClr val="dk1"/>
                </a:solidFill>
                <a:latin typeface="Times New Roman"/>
                <a:ea typeface="Times New Roman"/>
                <a:cs typeface="Times New Roman"/>
                <a:sym typeface="Times New Roman"/>
              </a:rPr>
              <a:t>Happy,</a:t>
            </a:r>
            <a:r>
              <a:rPr lang="en-GB" sz="1800">
                <a:solidFill>
                  <a:schemeClr val="dk1"/>
                </a:solidFill>
                <a:latin typeface="Times New Roman"/>
                <a:ea typeface="Times New Roman"/>
                <a:cs typeface="Times New Roman"/>
                <a:sym typeface="Times New Roman"/>
              </a:rPr>
              <a:t> 4=Neutral,5=</a:t>
            </a:r>
            <a:r>
              <a:rPr lang="en-GB" sz="1800">
                <a:solidFill>
                  <a:schemeClr val="dk1"/>
                </a:solidFill>
                <a:latin typeface="Times New Roman"/>
                <a:ea typeface="Times New Roman"/>
                <a:cs typeface="Times New Roman"/>
                <a:sym typeface="Times New Roman"/>
              </a:rPr>
              <a:t>Sad </a:t>
            </a:r>
            <a:r>
              <a:rPr lang="en-GB" sz="1800">
                <a:solidFill>
                  <a:schemeClr val="dk1"/>
                </a:solidFill>
                <a:latin typeface="Times New Roman"/>
                <a:ea typeface="Times New Roman"/>
                <a:cs typeface="Times New Roman"/>
                <a:sym typeface="Times New Roman"/>
              </a:rPr>
              <a:t>and 6=</a:t>
            </a:r>
            <a:r>
              <a:rPr lang="en-GB" sz="1800">
                <a:solidFill>
                  <a:schemeClr val="dk1"/>
                </a:solidFill>
                <a:latin typeface="Times New Roman"/>
                <a:ea typeface="Times New Roman"/>
                <a:cs typeface="Times New Roman"/>
                <a:sym typeface="Times New Roman"/>
              </a:rPr>
              <a:t>Suprise </a:t>
            </a:r>
            <a:endParaRPr sz="1800">
              <a:solidFill>
                <a:schemeClr val="dk1"/>
              </a:solidFill>
              <a:latin typeface="Times New Roman"/>
              <a:ea typeface="Times New Roman"/>
              <a:cs typeface="Times New Roman"/>
              <a:sym typeface="Times New Roman"/>
            </a:endParaRPr>
          </a:p>
          <a:p>
            <a:pPr indent="0" lvl="0" marL="0" rtl="0" algn="l">
              <a:spcBef>
                <a:spcPts val="1600"/>
              </a:spcBef>
              <a:spcAft>
                <a:spcPts val="1600"/>
              </a:spcAft>
              <a:buNone/>
            </a:pPr>
            <a:r>
              <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9"/>
          <p:cNvSpPr txBox="1"/>
          <p:nvPr>
            <p:ph type="title"/>
          </p:nvPr>
        </p:nvSpPr>
        <p:spPr>
          <a:xfrm>
            <a:off x="419825" y="230450"/>
            <a:ext cx="2162100" cy="5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u="sng">
                <a:highlight>
                  <a:srgbClr val="4C1130"/>
                </a:highlight>
              </a:rPr>
              <a:t>References</a:t>
            </a:r>
            <a:r>
              <a:rPr b="1" lang="en-GB" u="sng">
                <a:highlight>
                  <a:srgbClr val="4C1130"/>
                </a:highlight>
              </a:rPr>
              <a:t>:</a:t>
            </a:r>
            <a:endParaRPr/>
          </a:p>
        </p:txBody>
      </p:sp>
      <p:sp>
        <p:nvSpPr>
          <p:cNvPr id="314" name="Google Shape;314;p29"/>
          <p:cNvSpPr txBox="1"/>
          <p:nvPr>
            <p:ph idx="1" type="body"/>
          </p:nvPr>
        </p:nvSpPr>
        <p:spPr>
          <a:xfrm>
            <a:off x="1103600" y="826550"/>
            <a:ext cx="7038900" cy="29112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Clr>
                <a:schemeClr val="dk1"/>
              </a:buClr>
              <a:buSzPts val="1600"/>
              <a:buFont typeface="Times New Roman"/>
              <a:buChar char="●"/>
            </a:pPr>
            <a:r>
              <a:rPr b="1" lang="en-GB" sz="1600">
                <a:solidFill>
                  <a:schemeClr val="dk1"/>
                </a:solidFill>
                <a:latin typeface="Times New Roman"/>
                <a:ea typeface="Times New Roman"/>
                <a:cs typeface="Times New Roman"/>
                <a:sym typeface="Times New Roman"/>
              </a:rPr>
              <a:t>Analytics Vidhya</a:t>
            </a:r>
            <a:endParaRPr b="1" sz="1600">
              <a:solidFill>
                <a:schemeClr val="dk1"/>
              </a:solidFill>
              <a:latin typeface="Times New Roman"/>
              <a:ea typeface="Times New Roman"/>
              <a:cs typeface="Times New Roman"/>
              <a:sym typeface="Times New Roman"/>
            </a:endParaRPr>
          </a:p>
          <a:p>
            <a:pPr indent="0" lvl="0" marL="457200" rtl="0" algn="l">
              <a:spcBef>
                <a:spcPts val="1600"/>
              </a:spcBef>
              <a:spcAft>
                <a:spcPts val="0"/>
              </a:spcAft>
              <a:buNone/>
            </a:pPr>
            <a:r>
              <a:rPr b="1" lang="en-GB" sz="1600" u="sng">
                <a:solidFill>
                  <a:schemeClr val="hlink"/>
                </a:solidFill>
                <a:latin typeface="Times New Roman"/>
                <a:ea typeface="Times New Roman"/>
                <a:cs typeface="Times New Roman"/>
                <a:sym typeface="Times New Roman"/>
                <a:hlinkClick r:id="rId3"/>
              </a:rPr>
              <a:t>https://www.analyticsvidhya.com/blog/2021/11/facial-emotion-detection-using-cnn/</a:t>
            </a:r>
            <a:endParaRPr b="1" sz="1600">
              <a:solidFill>
                <a:schemeClr val="dk1"/>
              </a:solidFill>
              <a:latin typeface="Times New Roman"/>
              <a:ea typeface="Times New Roman"/>
              <a:cs typeface="Times New Roman"/>
              <a:sym typeface="Times New Roman"/>
            </a:endParaRPr>
          </a:p>
          <a:p>
            <a:pPr indent="-330200" lvl="0" marL="457200" rtl="0" algn="l">
              <a:spcBef>
                <a:spcPts val="1600"/>
              </a:spcBef>
              <a:spcAft>
                <a:spcPts val="0"/>
              </a:spcAft>
              <a:buClr>
                <a:schemeClr val="dk1"/>
              </a:buClr>
              <a:buSzPts val="1600"/>
              <a:buFont typeface="Times New Roman"/>
              <a:buChar char="●"/>
            </a:pPr>
            <a:r>
              <a:rPr b="1" lang="en-GB" sz="1600">
                <a:solidFill>
                  <a:schemeClr val="dk1"/>
                </a:solidFill>
                <a:latin typeface="Times New Roman"/>
                <a:ea typeface="Times New Roman"/>
                <a:cs typeface="Times New Roman"/>
                <a:sym typeface="Times New Roman"/>
              </a:rPr>
              <a:t>Towards Data Science</a:t>
            </a:r>
            <a:endParaRPr b="1" sz="1600">
              <a:solidFill>
                <a:schemeClr val="dk1"/>
              </a:solidFill>
              <a:latin typeface="Times New Roman"/>
              <a:ea typeface="Times New Roman"/>
              <a:cs typeface="Times New Roman"/>
              <a:sym typeface="Times New Roman"/>
            </a:endParaRPr>
          </a:p>
          <a:p>
            <a:pPr indent="0" lvl="0" marL="457200" rtl="0" algn="l">
              <a:spcBef>
                <a:spcPts val="1000"/>
              </a:spcBef>
              <a:spcAft>
                <a:spcPts val="0"/>
              </a:spcAft>
              <a:buNone/>
            </a:pPr>
            <a:r>
              <a:rPr b="1" lang="en-GB" sz="1600" u="sng">
                <a:solidFill>
                  <a:schemeClr val="hlink"/>
                </a:solidFill>
                <a:latin typeface="Times New Roman"/>
                <a:ea typeface="Times New Roman"/>
                <a:cs typeface="Times New Roman"/>
                <a:sym typeface="Times New Roman"/>
                <a:hlinkClick r:id="rId4"/>
              </a:rPr>
              <a:t>https://towardsdatascience.com/face-detection-recognition-and-emotion-detection-in-8-lines-of-code-b2ce32d4d5de</a:t>
            </a:r>
            <a:endParaRPr b="1" sz="1600">
              <a:solidFill>
                <a:schemeClr val="dk1"/>
              </a:solidFill>
              <a:latin typeface="Times New Roman"/>
              <a:ea typeface="Times New Roman"/>
              <a:cs typeface="Times New Roman"/>
              <a:sym typeface="Times New Roman"/>
            </a:endParaRPr>
          </a:p>
          <a:p>
            <a:pPr indent="-330200" lvl="0" marL="457200" rtl="0" algn="l">
              <a:spcBef>
                <a:spcPts val="1000"/>
              </a:spcBef>
              <a:spcAft>
                <a:spcPts val="0"/>
              </a:spcAft>
              <a:buClr>
                <a:schemeClr val="dk1"/>
              </a:buClr>
              <a:buSzPts val="1600"/>
              <a:buFont typeface="Times New Roman"/>
              <a:buChar char="●"/>
            </a:pPr>
            <a:r>
              <a:rPr b="1" lang="en-GB" sz="1600">
                <a:solidFill>
                  <a:schemeClr val="dk1"/>
                </a:solidFill>
                <a:latin typeface="Times New Roman"/>
                <a:ea typeface="Times New Roman"/>
                <a:cs typeface="Times New Roman"/>
                <a:sym typeface="Times New Roman"/>
              </a:rPr>
              <a:t>Science Direct</a:t>
            </a:r>
            <a:endParaRPr b="1" sz="1600">
              <a:solidFill>
                <a:schemeClr val="dk1"/>
              </a:solidFill>
              <a:latin typeface="Times New Roman"/>
              <a:ea typeface="Times New Roman"/>
              <a:cs typeface="Times New Roman"/>
              <a:sym typeface="Times New Roman"/>
            </a:endParaRPr>
          </a:p>
          <a:p>
            <a:pPr indent="0" lvl="0" marL="457200" rtl="0" algn="l">
              <a:spcBef>
                <a:spcPts val="1600"/>
              </a:spcBef>
              <a:spcAft>
                <a:spcPts val="1600"/>
              </a:spcAft>
              <a:buNone/>
            </a:pPr>
            <a:r>
              <a:rPr b="1" lang="en-GB" sz="1600" u="sng">
                <a:solidFill>
                  <a:schemeClr val="hlink"/>
                </a:solidFill>
                <a:latin typeface="Times New Roman"/>
                <a:ea typeface="Times New Roman"/>
                <a:cs typeface="Times New Roman"/>
                <a:sym typeface="Times New Roman"/>
                <a:hlinkClick r:id="rId5"/>
              </a:rPr>
              <a:t>https://www.sciencedirect.com/science/article/pii/S1877050920318019</a:t>
            </a:r>
            <a:endParaRPr b="1" sz="1600">
              <a:solidFill>
                <a:schemeClr val="dk1"/>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0"/>
          <p:cNvSpPr txBox="1"/>
          <p:nvPr>
            <p:ph type="title"/>
          </p:nvPr>
        </p:nvSpPr>
        <p:spPr>
          <a:xfrm>
            <a:off x="1052550" y="211470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5800">
                <a:solidFill>
                  <a:schemeClr val="dk1"/>
                </a:solidFill>
              </a:rPr>
              <a:t>THANK YOU!</a:t>
            </a:r>
            <a:endParaRPr sz="58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37" name="Google Shape;237;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39" name="Google Shape;239;p18"/>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0" name="Google Shape;240;p18"/>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1" name="Google Shape;241;p18"/>
          <p:cNvSpPr txBox="1"/>
          <p:nvPr/>
        </p:nvSpPr>
        <p:spPr>
          <a:xfrm>
            <a:off x="3704550" y="255100"/>
            <a:ext cx="17349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700" u="sng">
                <a:solidFill>
                  <a:schemeClr val="lt1"/>
                </a:solidFill>
                <a:highlight>
                  <a:srgbClr val="4C1130"/>
                </a:highlight>
                <a:latin typeface="Lato"/>
                <a:ea typeface="Lato"/>
                <a:cs typeface="Lato"/>
                <a:sym typeface="Lato"/>
              </a:rPr>
              <a:t>AGENDA</a:t>
            </a:r>
            <a:endParaRPr b="1" sz="2700" u="sng">
              <a:solidFill>
                <a:schemeClr val="lt1"/>
              </a:solidFill>
              <a:highlight>
                <a:srgbClr val="4C1130"/>
              </a:highlight>
              <a:latin typeface="Lato"/>
              <a:ea typeface="Lato"/>
              <a:cs typeface="Lato"/>
              <a:sym typeface="Lato"/>
            </a:endParaRPr>
          </a:p>
        </p:txBody>
      </p:sp>
      <p:sp>
        <p:nvSpPr>
          <p:cNvPr id="242" name="Google Shape;242;p18"/>
          <p:cNvSpPr txBox="1"/>
          <p:nvPr/>
        </p:nvSpPr>
        <p:spPr>
          <a:xfrm>
            <a:off x="510275" y="926550"/>
            <a:ext cx="4839300" cy="3843000"/>
          </a:xfrm>
          <a:prstGeom prst="rect">
            <a:avLst/>
          </a:prstGeom>
          <a:noFill/>
          <a:ln>
            <a:noFill/>
          </a:ln>
        </p:spPr>
        <p:txBody>
          <a:bodyPr anchorCtr="0" anchor="t" bIns="91425" lIns="91425" spcFirstLastPara="1" rIns="91425" wrap="square" tIns="91425">
            <a:spAutoFit/>
          </a:bodyPr>
          <a:lstStyle/>
          <a:p>
            <a:pPr indent="-349250" lvl="0" marL="457200" rtl="0" algn="l">
              <a:spcBef>
                <a:spcPts val="1000"/>
              </a:spcBef>
              <a:spcAft>
                <a:spcPts val="0"/>
              </a:spcAft>
              <a:buSzPts val="1900"/>
              <a:buFont typeface="Times New Roman"/>
              <a:buChar char="➢"/>
            </a:pPr>
            <a:r>
              <a:rPr lang="en-GB" sz="1900">
                <a:latin typeface="Times New Roman"/>
                <a:ea typeface="Times New Roman"/>
                <a:cs typeface="Times New Roman"/>
                <a:sym typeface="Times New Roman"/>
              </a:rPr>
              <a:t>Introduction</a:t>
            </a:r>
            <a:endParaRPr sz="1900">
              <a:latin typeface="Times New Roman"/>
              <a:ea typeface="Times New Roman"/>
              <a:cs typeface="Times New Roman"/>
              <a:sym typeface="Times New Roman"/>
            </a:endParaRPr>
          </a:p>
          <a:p>
            <a:pPr indent="-349250" lvl="0" marL="457200" rtl="0" algn="l">
              <a:spcBef>
                <a:spcPts val="1000"/>
              </a:spcBef>
              <a:spcAft>
                <a:spcPts val="0"/>
              </a:spcAft>
              <a:buSzPts val="1900"/>
              <a:buFont typeface="Times New Roman"/>
              <a:buChar char="➢"/>
            </a:pPr>
            <a:r>
              <a:rPr lang="en-GB" sz="1900">
                <a:latin typeface="Times New Roman"/>
                <a:ea typeface="Times New Roman"/>
                <a:cs typeface="Times New Roman"/>
                <a:sym typeface="Times New Roman"/>
              </a:rPr>
              <a:t>Problem Statement</a:t>
            </a:r>
            <a:endParaRPr sz="1900">
              <a:latin typeface="Times New Roman"/>
              <a:ea typeface="Times New Roman"/>
              <a:cs typeface="Times New Roman"/>
              <a:sym typeface="Times New Roman"/>
            </a:endParaRPr>
          </a:p>
          <a:p>
            <a:pPr indent="-349250" lvl="0" marL="457200" rtl="0" algn="l">
              <a:spcBef>
                <a:spcPts val="1000"/>
              </a:spcBef>
              <a:spcAft>
                <a:spcPts val="0"/>
              </a:spcAft>
              <a:buSzPts val="1900"/>
              <a:buFont typeface="Times New Roman"/>
              <a:buChar char="➢"/>
            </a:pPr>
            <a:r>
              <a:rPr lang="en-GB" sz="1900">
                <a:latin typeface="Times New Roman"/>
                <a:ea typeface="Times New Roman"/>
                <a:cs typeface="Times New Roman"/>
                <a:sym typeface="Times New Roman"/>
              </a:rPr>
              <a:t>Uniqueness of the Proposed System</a:t>
            </a:r>
            <a:endParaRPr sz="1900">
              <a:latin typeface="Times New Roman"/>
              <a:ea typeface="Times New Roman"/>
              <a:cs typeface="Times New Roman"/>
              <a:sym typeface="Times New Roman"/>
            </a:endParaRPr>
          </a:p>
          <a:p>
            <a:pPr indent="-349250" lvl="0" marL="457200" rtl="0" algn="l">
              <a:spcBef>
                <a:spcPts val="1000"/>
              </a:spcBef>
              <a:spcAft>
                <a:spcPts val="0"/>
              </a:spcAft>
              <a:buSzPts val="1900"/>
              <a:buFont typeface="Times New Roman"/>
              <a:buChar char="➢"/>
            </a:pPr>
            <a:r>
              <a:rPr lang="en-GB" sz="1900">
                <a:latin typeface="Times New Roman"/>
                <a:ea typeface="Times New Roman"/>
                <a:cs typeface="Times New Roman"/>
                <a:sym typeface="Times New Roman"/>
              </a:rPr>
              <a:t>Proposed Framework</a:t>
            </a:r>
            <a:endParaRPr sz="1900">
              <a:latin typeface="Times New Roman"/>
              <a:ea typeface="Times New Roman"/>
              <a:cs typeface="Times New Roman"/>
              <a:sym typeface="Times New Roman"/>
            </a:endParaRPr>
          </a:p>
          <a:p>
            <a:pPr indent="-349250" lvl="0" marL="457200" rtl="0" algn="l">
              <a:spcBef>
                <a:spcPts val="1000"/>
              </a:spcBef>
              <a:spcAft>
                <a:spcPts val="0"/>
              </a:spcAft>
              <a:buSzPts val="1900"/>
              <a:buFont typeface="Times New Roman"/>
              <a:buChar char="➢"/>
            </a:pPr>
            <a:r>
              <a:rPr lang="en-GB" sz="1900">
                <a:latin typeface="Times New Roman"/>
                <a:ea typeface="Times New Roman"/>
                <a:cs typeface="Times New Roman"/>
                <a:sym typeface="Times New Roman"/>
              </a:rPr>
              <a:t>Sample Code &amp; Results</a:t>
            </a:r>
            <a:endParaRPr sz="1900">
              <a:latin typeface="Times New Roman"/>
              <a:ea typeface="Times New Roman"/>
              <a:cs typeface="Times New Roman"/>
              <a:sym typeface="Times New Roman"/>
            </a:endParaRPr>
          </a:p>
          <a:p>
            <a:pPr indent="-349250" lvl="0" marL="457200" rtl="0" algn="l">
              <a:spcBef>
                <a:spcPts val="1000"/>
              </a:spcBef>
              <a:spcAft>
                <a:spcPts val="0"/>
              </a:spcAft>
              <a:buSzPts val="1900"/>
              <a:buFont typeface="Times New Roman"/>
              <a:buChar char="➢"/>
            </a:pPr>
            <a:r>
              <a:rPr lang="en-GB" sz="1900">
                <a:latin typeface="Times New Roman"/>
                <a:ea typeface="Times New Roman"/>
                <a:cs typeface="Times New Roman"/>
                <a:sym typeface="Times New Roman"/>
              </a:rPr>
              <a:t>Evaluation Metrics</a:t>
            </a:r>
            <a:endParaRPr sz="1900">
              <a:latin typeface="Times New Roman"/>
              <a:ea typeface="Times New Roman"/>
              <a:cs typeface="Times New Roman"/>
              <a:sym typeface="Times New Roman"/>
            </a:endParaRPr>
          </a:p>
          <a:p>
            <a:pPr indent="-349250" lvl="0" marL="457200" rtl="0" algn="l">
              <a:spcBef>
                <a:spcPts val="1000"/>
              </a:spcBef>
              <a:spcAft>
                <a:spcPts val="0"/>
              </a:spcAft>
              <a:buSzPts val="1900"/>
              <a:buFont typeface="Times New Roman"/>
              <a:buChar char="➢"/>
            </a:pPr>
            <a:r>
              <a:rPr lang="en-GB" sz="1900">
                <a:latin typeface="Times New Roman"/>
                <a:ea typeface="Times New Roman"/>
                <a:cs typeface="Times New Roman"/>
                <a:sym typeface="Times New Roman"/>
              </a:rPr>
              <a:t>Code &amp; Results</a:t>
            </a:r>
            <a:endParaRPr sz="1900">
              <a:latin typeface="Times New Roman"/>
              <a:ea typeface="Times New Roman"/>
              <a:cs typeface="Times New Roman"/>
              <a:sym typeface="Times New Roman"/>
            </a:endParaRPr>
          </a:p>
          <a:p>
            <a:pPr indent="-349250" lvl="0" marL="457200" rtl="0" algn="l">
              <a:spcBef>
                <a:spcPts val="1000"/>
              </a:spcBef>
              <a:spcAft>
                <a:spcPts val="0"/>
              </a:spcAft>
              <a:buSzPts val="1900"/>
              <a:buFont typeface="Times New Roman"/>
              <a:buChar char="➢"/>
            </a:pPr>
            <a:r>
              <a:rPr lang="en-GB" sz="1900">
                <a:latin typeface="Times New Roman"/>
                <a:ea typeface="Times New Roman"/>
                <a:cs typeface="Times New Roman"/>
                <a:sym typeface="Times New Roman"/>
              </a:rPr>
              <a:t>Conclusion</a:t>
            </a:r>
            <a:endParaRPr sz="1900">
              <a:latin typeface="Times New Roman"/>
              <a:ea typeface="Times New Roman"/>
              <a:cs typeface="Times New Roman"/>
              <a:sym typeface="Times New Roman"/>
            </a:endParaRPr>
          </a:p>
          <a:p>
            <a:pPr indent="-349250" lvl="0" marL="457200" rtl="0" algn="l">
              <a:spcBef>
                <a:spcPts val="1000"/>
              </a:spcBef>
              <a:spcAft>
                <a:spcPts val="0"/>
              </a:spcAft>
              <a:buSzPts val="1900"/>
              <a:buFont typeface="Times New Roman"/>
              <a:buChar char="➢"/>
            </a:pPr>
            <a:r>
              <a:rPr lang="en-GB" sz="1900">
                <a:latin typeface="Times New Roman"/>
                <a:ea typeface="Times New Roman"/>
                <a:cs typeface="Times New Roman"/>
                <a:sym typeface="Times New Roman"/>
              </a:rPr>
              <a:t>References</a:t>
            </a:r>
            <a:endParaRPr sz="19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9"/>
          <p:cNvSpPr txBox="1"/>
          <p:nvPr>
            <p:ph type="title"/>
          </p:nvPr>
        </p:nvSpPr>
        <p:spPr>
          <a:xfrm>
            <a:off x="214325" y="132675"/>
            <a:ext cx="3132900" cy="6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u="sng">
                <a:highlight>
                  <a:srgbClr val="4C1130"/>
                </a:highlight>
              </a:rPr>
              <a:t>Introduction</a:t>
            </a:r>
            <a:r>
              <a:rPr b="1" lang="en-GB" u="sng">
                <a:highlight>
                  <a:srgbClr val="4C1130"/>
                </a:highlight>
              </a:rPr>
              <a:t>:</a:t>
            </a:r>
            <a:endParaRPr b="1" u="sng">
              <a:highlight>
                <a:srgbClr val="4C1130"/>
              </a:highlight>
            </a:endParaRPr>
          </a:p>
        </p:txBody>
      </p:sp>
      <p:sp>
        <p:nvSpPr>
          <p:cNvPr id="248" name="Google Shape;248;p19"/>
          <p:cNvSpPr txBox="1"/>
          <p:nvPr>
            <p:ph idx="1" type="body"/>
          </p:nvPr>
        </p:nvSpPr>
        <p:spPr>
          <a:xfrm>
            <a:off x="857250" y="836800"/>
            <a:ext cx="8184600" cy="377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solidFill>
                  <a:srgbClr val="374151"/>
                </a:solidFill>
                <a:latin typeface="Times New Roman"/>
                <a:ea typeface="Times New Roman"/>
                <a:cs typeface="Times New Roman"/>
                <a:sym typeface="Times New Roman"/>
              </a:rPr>
              <a:t>Facial emotion recognition (FER) systems have become increasingly popular due to their potential applications in various domains, such as human-computer interaction, security, and healthcare. FER systems aim to automatically detect and recognize human emotions based on facial expressions. The system typically involves a combination of image processing, machine learning, and computer vision techniques to extract relevant features from the facial images and classify the emotion category. This project provides an overview of the FER system, including its working principles, applications, challenges, and recent advances. </a:t>
            </a:r>
            <a:endParaRPr sz="1700">
              <a:solidFill>
                <a:srgbClr val="374151"/>
              </a:solidFill>
              <a:latin typeface="Times New Roman"/>
              <a:ea typeface="Times New Roman"/>
              <a:cs typeface="Times New Roman"/>
              <a:sym typeface="Times New Roman"/>
            </a:endParaRPr>
          </a:p>
          <a:p>
            <a:pPr indent="0" lvl="0" marL="0" rtl="0" algn="l">
              <a:spcBef>
                <a:spcPts val="1600"/>
              </a:spcBef>
              <a:spcAft>
                <a:spcPts val="0"/>
              </a:spcAft>
              <a:buNone/>
            </a:pPr>
            <a:r>
              <a:rPr lang="en-GB" sz="1700">
                <a:solidFill>
                  <a:srgbClr val="374151"/>
                </a:solidFill>
                <a:latin typeface="Times New Roman"/>
                <a:ea typeface="Times New Roman"/>
                <a:cs typeface="Times New Roman"/>
                <a:sym typeface="Times New Roman"/>
              </a:rPr>
              <a:t>We discuss the importance of FER systems and their potential impact on various fields, highlighting the need for further research in this area to improve their accuracy and robustness.</a:t>
            </a:r>
            <a:endParaRPr sz="2100">
              <a:solidFill>
                <a:schemeClr val="dk1"/>
              </a:solidFill>
              <a:latin typeface="Times New Roman"/>
              <a:ea typeface="Times New Roman"/>
              <a:cs typeface="Times New Roman"/>
              <a:sym typeface="Times New Roman"/>
            </a:endParaRPr>
          </a:p>
          <a:p>
            <a:pPr indent="0" lvl="0" marL="0" rtl="0" algn="l">
              <a:spcBef>
                <a:spcPts val="160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204100" y="81650"/>
            <a:ext cx="7173000" cy="52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u="sng">
                <a:highlight>
                  <a:srgbClr val="4C1130"/>
                </a:highlight>
              </a:rPr>
              <a:t>Problem Statement:</a:t>
            </a:r>
            <a:endParaRPr b="1" u="sng">
              <a:highlight>
                <a:srgbClr val="4C1130"/>
              </a:highlight>
            </a:endParaRPr>
          </a:p>
        </p:txBody>
      </p:sp>
      <p:sp>
        <p:nvSpPr>
          <p:cNvPr id="254" name="Google Shape;254;p20"/>
          <p:cNvSpPr txBox="1"/>
          <p:nvPr/>
        </p:nvSpPr>
        <p:spPr>
          <a:xfrm>
            <a:off x="3041200" y="1306300"/>
            <a:ext cx="587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55" name="Google Shape;255;p20"/>
          <p:cNvSpPr txBox="1"/>
          <p:nvPr/>
        </p:nvSpPr>
        <p:spPr>
          <a:xfrm>
            <a:off x="621900" y="2684025"/>
            <a:ext cx="73689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000" u="sng">
                <a:latin typeface="Times New Roman"/>
                <a:ea typeface="Times New Roman"/>
                <a:cs typeface="Times New Roman"/>
                <a:sym typeface="Times New Roman"/>
              </a:rPr>
              <a:t>Objectives :</a:t>
            </a:r>
            <a:endParaRPr b="1" sz="2000" u="sng">
              <a:latin typeface="Times New Roman"/>
              <a:ea typeface="Times New Roman"/>
              <a:cs typeface="Times New Roman"/>
              <a:sym typeface="Times New Roman"/>
            </a:endParaRPr>
          </a:p>
          <a:p>
            <a:pPr indent="-355600" lvl="0" marL="457200" rtl="0" algn="l">
              <a:spcBef>
                <a:spcPts val="0"/>
              </a:spcBef>
              <a:spcAft>
                <a:spcPts val="0"/>
              </a:spcAft>
              <a:buSzPts val="2000"/>
              <a:buFont typeface="Times New Roman"/>
              <a:buChar char="●"/>
            </a:pPr>
            <a:r>
              <a:rPr lang="en-GB" sz="2000">
                <a:latin typeface="Times New Roman"/>
                <a:ea typeface="Times New Roman"/>
                <a:cs typeface="Times New Roman"/>
                <a:sym typeface="Times New Roman"/>
              </a:rPr>
              <a:t>To develop a face expression recognition system.</a:t>
            </a:r>
            <a:endParaRPr sz="2000">
              <a:latin typeface="Times New Roman"/>
              <a:ea typeface="Times New Roman"/>
              <a:cs typeface="Times New Roman"/>
              <a:sym typeface="Times New Roman"/>
            </a:endParaRPr>
          </a:p>
          <a:p>
            <a:pPr indent="-355600" lvl="0" marL="457200" rtl="0" algn="l">
              <a:spcBef>
                <a:spcPts val="0"/>
              </a:spcBef>
              <a:spcAft>
                <a:spcPts val="0"/>
              </a:spcAft>
              <a:buSzPts val="2000"/>
              <a:buFont typeface="Times New Roman"/>
              <a:buChar char="●"/>
            </a:pPr>
            <a:r>
              <a:rPr lang="en-GB" sz="2000">
                <a:latin typeface="Times New Roman"/>
                <a:ea typeface="Times New Roman"/>
                <a:cs typeface="Times New Roman"/>
                <a:sym typeface="Times New Roman"/>
              </a:rPr>
              <a:t>To experiment machine learning formula in pc vision fields. </a:t>
            </a:r>
            <a:endParaRPr sz="2000">
              <a:latin typeface="Times New Roman"/>
              <a:ea typeface="Times New Roman"/>
              <a:cs typeface="Times New Roman"/>
              <a:sym typeface="Times New Roman"/>
            </a:endParaRPr>
          </a:p>
          <a:p>
            <a:pPr indent="-355600" lvl="0" marL="457200" rtl="0" algn="l">
              <a:spcBef>
                <a:spcPts val="0"/>
              </a:spcBef>
              <a:spcAft>
                <a:spcPts val="0"/>
              </a:spcAft>
              <a:buSzPts val="2000"/>
              <a:buFont typeface="Times New Roman"/>
              <a:buChar char="●"/>
            </a:pPr>
            <a:r>
              <a:rPr lang="en-GB" sz="2000">
                <a:latin typeface="Times New Roman"/>
                <a:ea typeface="Times New Roman"/>
                <a:cs typeface="Times New Roman"/>
                <a:sym typeface="Times New Roman"/>
              </a:rPr>
              <a:t>To sight feeling so facilitating Intelligent Human-Computer Interaction.</a:t>
            </a:r>
            <a:endParaRPr sz="2000">
              <a:latin typeface="Times New Roman"/>
              <a:ea typeface="Times New Roman"/>
              <a:cs typeface="Times New Roman"/>
              <a:sym typeface="Times New Roman"/>
            </a:endParaRPr>
          </a:p>
        </p:txBody>
      </p:sp>
      <p:sp>
        <p:nvSpPr>
          <p:cNvPr id="256" name="Google Shape;256;p20"/>
          <p:cNvSpPr txBox="1"/>
          <p:nvPr/>
        </p:nvSpPr>
        <p:spPr>
          <a:xfrm>
            <a:off x="387800" y="695500"/>
            <a:ext cx="8470200" cy="18471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rgbClr val="202124"/>
              </a:buClr>
              <a:buSzPts val="1800"/>
              <a:buFont typeface="Times New Roman"/>
              <a:buChar char="●"/>
            </a:pPr>
            <a:r>
              <a:rPr lang="en-GB" sz="1800">
                <a:solidFill>
                  <a:srgbClr val="202124"/>
                </a:solidFill>
                <a:latin typeface="Times New Roman"/>
                <a:ea typeface="Times New Roman"/>
                <a:cs typeface="Times New Roman"/>
                <a:sym typeface="Times New Roman"/>
              </a:rPr>
              <a:t>The goal of this study was to use technology to track the subject's stress level by new modern methodology in order to overcome the old school methods to detect the stress.</a:t>
            </a:r>
            <a:endParaRPr sz="1800">
              <a:solidFill>
                <a:srgbClr val="202124"/>
              </a:solidFill>
              <a:latin typeface="Times New Roman"/>
              <a:ea typeface="Times New Roman"/>
              <a:cs typeface="Times New Roman"/>
              <a:sym typeface="Times New Roman"/>
            </a:endParaRPr>
          </a:p>
          <a:p>
            <a:pPr indent="-342900" lvl="0" marL="457200" rtl="0" algn="l">
              <a:spcBef>
                <a:spcPts val="0"/>
              </a:spcBef>
              <a:spcAft>
                <a:spcPts val="0"/>
              </a:spcAft>
              <a:buClr>
                <a:srgbClr val="202124"/>
              </a:buClr>
              <a:buSzPts val="1800"/>
              <a:buFont typeface="Times New Roman"/>
              <a:buChar char="●"/>
            </a:pPr>
            <a:r>
              <a:rPr lang="en-GB" sz="1800">
                <a:solidFill>
                  <a:srgbClr val="202124"/>
                </a:solidFill>
                <a:latin typeface="Times New Roman"/>
                <a:ea typeface="Times New Roman"/>
                <a:cs typeface="Times New Roman"/>
                <a:sym typeface="Times New Roman"/>
              </a:rPr>
              <a:t>These projects would eliminate the concern of doctor manually since these output data would be monitored by doctor himself at remote location and also eliminates the old school paper methods.</a:t>
            </a:r>
            <a:endParaRPr sz="2800">
              <a:solidFill>
                <a:srgbClr val="202124"/>
              </a:solidFill>
              <a:latin typeface="Times New Roman"/>
              <a:ea typeface="Times New Roman"/>
              <a:cs typeface="Times New Roman"/>
              <a:sym typeface="Times New Roman"/>
            </a:endParaRPr>
          </a:p>
        </p:txBody>
      </p:sp>
    </p:spTree>
  </p:cSld>
  <p:clrMapOvr>
    <a:masterClrMapping/>
  </p:clrMapOvr>
  <mc:AlternateContent>
    <mc:Choice Requires="p14">
      <p:transition spd="slow" p14:dur="1000">
        <p14:prism dir="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1"/>
          <p:cNvSpPr txBox="1"/>
          <p:nvPr/>
        </p:nvSpPr>
        <p:spPr>
          <a:xfrm>
            <a:off x="561300" y="367400"/>
            <a:ext cx="6584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400" u="sng">
                <a:solidFill>
                  <a:schemeClr val="lt1"/>
                </a:solidFill>
                <a:highlight>
                  <a:srgbClr val="4C1130"/>
                </a:highlight>
                <a:latin typeface="Montserrat"/>
                <a:ea typeface="Montserrat"/>
                <a:cs typeface="Montserrat"/>
                <a:sym typeface="Montserrat"/>
              </a:rPr>
              <a:t>Uniqueness of the proposed system</a:t>
            </a:r>
            <a:r>
              <a:rPr b="1" lang="en-GB" sz="2400" u="sng">
                <a:solidFill>
                  <a:schemeClr val="lt1"/>
                </a:solidFill>
                <a:highlight>
                  <a:srgbClr val="4C1130"/>
                </a:highlight>
                <a:latin typeface="Montserrat"/>
                <a:ea typeface="Montserrat"/>
                <a:cs typeface="Montserrat"/>
                <a:sym typeface="Montserrat"/>
              </a:rPr>
              <a:t>:</a:t>
            </a:r>
            <a:endParaRPr/>
          </a:p>
        </p:txBody>
      </p:sp>
      <p:sp>
        <p:nvSpPr>
          <p:cNvPr id="262" name="Google Shape;262;p21"/>
          <p:cNvSpPr txBox="1"/>
          <p:nvPr/>
        </p:nvSpPr>
        <p:spPr>
          <a:xfrm>
            <a:off x="767450" y="1183825"/>
            <a:ext cx="7909200" cy="3469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700">
                <a:solidFill>
                  <a:srgbClr val="374151"/>
                </a:solidFill>
                <a:latin typeface="Times New Roman"/>
                <a:ea typeface="Times New Roman"/>
                <a:cs typeface="Times New Roman"/>
                <a:sym typeface="Times New Roman"/>
              </a:rPr>
              <a:t>We observe that all the existing systems in the real-time are generally two different systems. </a:t>
            </a:r>
            <a:r>
              <a:rPr lang="en-GB" sz="1700">
                <a:solidFill>
                  <a:srgbClr val="374151"/>
                </a:solidFill>
                <a:latin typeface="Times New Roman"/>
                <a:ea typeface="Times New Roman"/>
                <a:cs typeface="Times New Roman"/>
                <a:sym typeface="Times New Roman"/>
              </a:rPr>
              <a:t>One</a:t>
            </a:r>
            <a:r>
              <a:rPr lang="en-GB" sz="1700">
                <a:solidFill>
                  <a:srgbClr val="374151"/>
                </a:solidFill>
                <a:latin typeface="Times New Roman"/>
                <a:ea typeface="Times New Roman"/>
                <a:cs typeface="Times New Roman"/>
                <a:sym typeface="Times New Roman"/>
              </a:rPr>
              <a:t> which displays only emotion or emotion with percentage. The other is the one which recommends the remedies for it. </a:t>
            </a:r>
            <a:endParaRPr sz="1700">
              <a:solidFill>
                <a:srgbClr val="374151"/>
              </a:solidFill>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rPr lang="en-GB" sz="1700">
                <a:solidFill>
                  <a:srgbClr val="374151"/>
                </a:solidFill>
                <a:latin typeface="Times New Roman"/>
                <a:ea typeface="Times New Roman"/>
                <a:cs typeface="Times New Roman"/>
                <a:sym typeface="Times New Roman"/>
              </a:rPr>
              <a:t>But, here in our project or the proposed framework , we try to combine the advantages of both these systems together giving a better output / result. This makes the proposed system unique and beneficial. </a:t>
            </a:r>
            <a:endParaRPr sz="1700">
              <a:solidFill>
                <a:srgbClr val="374151"/>
              </a:solidFill>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rPr lang="en-GB" sz="1700">
                <a:solidFill>
                  <a:srgbClr val="374151"/>
                </a:solidFill>
                <a:latin typeface="Times New Roman"/>
                <a:ea typeface="Times New Roman"/>
                <a:cs typeface="Times New Roman"/>
                <a:sym typeface="Times New Roman"/>
              </a:rPr>
              <a:t>As mentioned in the problem statement, we can eliminate all the old-school methods and step ahead with the new one through this system.</a:t>
            </a:r>
            <a:endParaRPr sz="1700">
              <a:solidFill>
                <a:srgbClr val="374151"/>
              </a:solidFill>
              <a:latin typeface="Times New Roman"/>
              <a:ea typeface="Times New Roman"/>
              <a:cs typeface="Times New Roman"/>
              <a:sym typeface="Times New Roman"/>
            </a:endParaRPr>
          </a:p>
          <a:p>
            <a:pPr indent="0" lvl="0" marL="0" rtl="0" algn="l">
              <a:lnSpc>
                <a:spcPct val="115000"/>
              </a:lnSpc>
              <a:spcBef>
                <a:spcPts val="1600"/>
              </a:spcBef>
              <a:spcAft>
                <a:spcPts val="1600"/>
              </a:spcAft>
              <a:buNone/>
            </a:pPr>
            <a:r>
              <a:t/>
            </a:r>
            <a:endParaRPr sz="1700">
              <a:solidFill>
                <a:srgbClr val="37415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2"/>
          <p:cNvSpPr txBox="1"/>
          <p:nvPr>
            <p:ph type="title"/>
          </p:nvPr>
        </p:nvSpPr>
        <p:spPr>
          <a:xfrm>
            <a:off x="185150" y="138650"/>
            <a:ext cx="3907200" cy="60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u="sng">
                <a:highlight>
                  <a:srgbClr val="4C1130"/>
                </a:highlight>
              </a:rPr>
              <a:t>Proposed Framework</a:t>
            </a:r>
            <a:r>
              <a:rPr b="1" lang="en-GB" u="sng">
                <a:highlight>
                  <a:srgbClr val="4C1130"/>
                </a:highlight>
              </a:rPr>
              <a:t>:</a:t>
            </a:r>
            <a:endParaRPr b="1" u="sng">
              <a:highlight>
                <a:srgbClr val="4C1130"/>
              </a:highlight>
            </a:endParaRPr>
          </a:p>
          <a:p>
            <a:pPr indent="0" lvl="0" marL="0" rtl="0" algn="l">
              <a:spcBef>
                <a:spcPts val="0"/>
              </a:spcBef>
              <a:spcAft>
                <a:spcPts val="0"/>
              </a:spcAft>
              <a:buNone/>
            </a:pPr>
            <a:r>
              <a:t/>
            </a:r>
            <a:endParaRPr/>
          </a:p>
        </p:txBody>
      </p:sp>
      <p:sp>
        <p:nvSpPr>
          <p:cNvPr id="268" name="Google Shape;268;p22"/>
          <p:cNvSpPr txBox="1"/>
          <p:nvPr>
            <p:ph idx="1" type="body"/>
          </p:nvPr>
        </p:nvSpPr>
        <p:spPr>
          <a:xfrm>
            <a:off x="107825" y="632700"/>
            <a:ext cx="8826300" cy="44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chemeClr val="dk1"/>
                </a:solidFill>
                <a:latin typeface="Times New Roman"/>
                <a:ea typeface="Times New Roman"/>
                <a:cs typeface="Times New Roman"/>
                <a:sym typeface="Times New Roman"/>
              </a:rPr>
              <a:t>The System consists of 3 main steps:</a:t>
            </a:r>
            <a:endParaRPr b="1"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 Firstly, we spot the face region from the non-inheritable image here .We use native abstraction position or displacement of specific points and regions of the face (pre-process to  minimize the environmental and different variations within the image) </a:t>
            </a: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Secondly, we extract expression options here we have to two main classes of feature extraction they are Geometric based and Appearance based .</a:t>
            </a:r>
            <a:endParaRPr sz="1400">
              <a:solidFill>
                <a:schemeClr val="dk1"/>
              </a:solidFill>
              <a:latin typeface="Times New Roman"/>
              <a:ea typeface="Times New Roman"/>
              <a:cs typeface="Times New Roman"/>
              <a:sym typeface="Times New Roman"/>
            </a:endParaRPr>
          </a:p>
          <a:p>
            <a:pPr indent="0" lvl="0" marL="0" rtl="0" algn="l">
              <a:spcBef>
                <a:spcPts val="1600"/>
              </a:spcBef>
              <a:spcAft>
                <a:spcPts val="0"/>
              </a:spcAft>
              <a:buNone/>
            </a:pPr>
            <a:r>
              <a:rPr b="1" lang="en-GB" sz="1400" u="sng">
                <a:solidFill>
                  <a:schemeClr val="dk1"/>
                </a:solidFill>
                <a:latin typeface="Times New Roman"/>
                <a:ea typeface="Times New Roman"/>
                <a:cs typeface="Times New Roman"/>
                <a:sym typeface="Times New Roman"/>
              </a:rPr>
              <a:t>Geometric based feature extraction :</a:t>
            </a:r>
            <a:r>
              <a:rPr lang="en-GB" sz="1400">
                <a:solidFill>
                  <a:schemeClr val="dk1"/>
                </a:solidFill>
                <a:latin typeface="Times New Roman"/>
                <a:ea typeface="Times New Roman"/>
                <a:cs typeface="Times New Roman"/>
                <a:sym typeface="Times New Roman"/>
              </a:rPr>
              <a:t> Geometric relationships equivalent to angles and positions between completely different facial components like nose, eyes, ears. The face expression is decided by the movement of the facial points.</a:t>
            </a:r>
            <a:endParaRPr sz="1400">
              <a:solidFill>
                <a:schemeClr val="dk1"/>
              </a:solidFill>
              <a:latin typeface="Times New Roman"/>
              <a:ea typeface="Times New Roman"/>
              <a:cs typeface="Times New Roman"/>
              <a:sym typeface="Times New Roman"/>
            </a:endParaRPr>
          </a:p>
          <a:p>
            <a:pPr indent="0" lvl="0" marL="0" rtl="0" algn="l">
              <a:spcBef>
                <a:spcPts val="1600"/>
              </a:spcBef>
              <a:spcAft>
                <a:spcPts val="0"/>
              </a:spcAft>
              <a:buNone/>
            </a:pPr>
            <a:r>
              <a:rPr b="1" lang="en-GB" sz="1400" u="sng">
                <a:solidFill>
                  <a:schemeClr val="dk1"/>
                </a:solidFill>
                <a:latin typeface="Times New Roman"/>
                <a:ea typeface="Times New Roman"/>
                <a:cs typeface="Times New Roman"/>
                <a:sym typeface="Times New Roman"/>
              </a:rPr>
              <a:t>Appearance based extraction:</a:t>
            </a:r>
            <a:r>
              <a:rPr lang="en-GB" sz="1400">
                <a:solidFill>
                  <a:schemeClr val="dk1"/>
                </a:solidFill>
                <a:latin typeface="Times New Roman"/>
                <a:ea typeface="Times New Roman"/>
                <a:cs typeface="Times New Roman"/>
                <a:sym typeface="Times New Roman"/>
              </a:rPr>
              <a:t> The features are chosen to be the pixel intensity values in an image of the object and it captures the spatial shape of face during actions.</a:t>
            </a:r>
            <a:endParaRPr sz="1400">
              <a:solidFill>
                <a:schemeClr val="dk1"/>
              </a:solidFill>
              <a:latin typeface="Times New Roman"/>
              <a:ea typeface="Times New Roman"/>
              <a:cs typeface="Times New Roman"/>
              <a:sym typeface="Times New Roman"/>
            </a:endParaRPr>
          </a:p>
          <a:p>
            <a:pPr indent="-317500" lvl="0" marL="457200" rtl="0" algn="l">
              <a:spcBef>
                <a:spcPts val="160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Thirdly , the classifier provides the output of the expression that is recognized. </a:t>
            </a:r>
            <a:endParaRPr sz="1400">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Finally, we display the percentage level of stress based on the emotion displayed , which stays constant throughout. The suggestion or recommendation will be </a:t>
            </a:r>
            <a:r>
              <a:rPr lang="en-GB" sz="1400">
                <a:solidFill>
                  <a:schemeClr val="dk1"/>
                </a:solidFill>
                <a:latin typeface="Times New Roman"/>
                <a:ea typeface="Times New Roman"/>
                <a:cs typeface="Times New Roman"/>
                <a:sym typeface="Times New Roman"/>
              </a:rPr>
              <a:t>displayed</a:t>
            </a:r>
            <a:r>
              <a:rPr lang="en-GB" sz="1400">
                <a:solidFill>
                  <a:schemeClr val="dk1"/>
                </a:solidFill>
                <a:latin typeface="Times New Roman"/>
                <a:ea typeface="Times New Roman"/>
                <a:cs typeface="Times New Roman"/>
                <a:sym typeface="Times New Roman"/>
              </a:rPr>
              <a:t> to give the project completeness.</a:t>
            </a:r>
            <a:endParaRPr sz="1400">
              <a:solidFill>
                <a:schemeClr val="dk1"/>
              </a:solidFill>
            </a:endParaRPr>
          </a:p>
          <a:p>
            <a:pPr indent="0" lvl="0" marL="0" rtl="0" algn="l">
              <a:spcBef>
                <a:spcPts val="1600"/>
              </a:spcBef>
              <a:spcAft>
                <a:spcPts val="0"/>
              </a:spcAft>
              <a:buNone/>
            </a:pPr>
            <a:r>
              <a:t/>
            </a:r>
            <a:endParaRPr>
              <a:solidFill>
                <a:schemeClr val="dk1"/>
              </a:solidFill>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3"/>
          <p:cNvSpPr txBox="1"/>
          <p:nvPr/>
        </p:nvSpPr>
        <p:spPr>
          <a:xfrm>
            <a:off x="255125" y="234725"/>
            <a:ext cx="6133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400" u="sng">
                <a:solidFill>
                  <a:schemeClr val="lt1"/>
                </a:solidFill>
                <a:highlight>
                  <a:srgbClr val="4C1130"/>
                </a:highlight>
                <a:latin typeface="Montserrat"/>
                <a:ea typeface="Montserrat"/>
                <a:cs typeface="Montserrat"/>
                <a:sym typeface="Montserrat"/>
              </a:rPr>
              <a:t>Sample Code through Google Colab</a:t>
            </a:r>
            <a:r>
              <a:rPr b="1" lang="en-GB" sz="2400" u="sng">
                <a:solidFill>
                  <a:schemeClr val="lt1"/>
                </a:solidFill>
                <a:highlight>
                  <a:srgbClr val="4C1130"/>
                </a:highlight>
                <a:latin typeface="Montserrat"/>
                <a:ea typeface="Montserrat"/>
                <a:cs typeface="Montserrat"/>
                <a:sym typeface="Montserrat"/>
              </a:rPr>
              <a:t>:</a:t>
            </a:r>
            <a:endParaRPr b="1" sz="2400" u="sng">
              <a:solidFill>
                <a:schemeClr val="lt1"/>
              </a:solidFill>
              <a:highlight>
                <a:srgbClr val="4C1130"/>
              </a:highlight>
              <a:latin typeface="Montserrat"/>
              <a:ea typeface="Montserrat"/>
              <a:cs typeface="Montserrat"/>
              <a:sym typeface="Montserrat"/>
            </a:endParaRPr>
          </a:p>
        </p:txBody>
      </p:sp>
      <p:sp>
        <p:nvSpPr>
          <p:cNvPr id="274" name="Google Shape;274;p23"/>
          <p:cNvSpPr txBox="1"/>
          <p:nvPr/>
        </p:nvSpPr>
        <p:spPr>
          <a:xfrm>
            <a:off x="2603350" y="165552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75" name="Google Shape;275;p23"/>
          <p:cNvSpPr txBox="1"/>
          <p:nvPr/>
        </p:nvSpPr>
        <p:spPr>
          <a:xfrm>
            <a:off x="938850" y="2048400"/>
            <a:ext cx="7266300" cy="1477500"/>
          </a:xfrm>
          <a:prstGeom prst="rect">
            <a:avLst/>
          </a:prstGeom>
          <a:noFill/>
          <a:ln>
            <a:noFill/>
          </a:ln>
        </p:spPr>
        <p:txBody>
          <a:bodyPr anchorCtr="0" anchor="t" bIns="91425" lIns="91425" spcFirstLastPara="1" rIns="91425" wrap="square" tIns="91425">
            <a:spAutoFit/>
          </a:bodyPr>
          <a:lstStyle/>
          <a:p>
            <a:pPr indent="-406400" lvl="0" marL="457200" rtl="0" algn="l">
              <a:spcBef>
                <a:spcPts val="0"/>
              </a:spcBef>
              <a:spcAft>
                <a:spcPts val="0"/>
              </a:spcAft>
              <a:buSzPts val="2800"/>
              <a:buFont typeface="Times New Roman"/>
              <a:buChar char="★"/>
            </a:pPr>
            <a:r>
              <a:rPr lang="en-GB" sz="2800" u="sng">
                <a:solidFill>
                  <a:srgbClr val="351C75"/>
                </a:solidFill>
                <a:latin typeface="Times New Roman"/>
                <a:ea typeface="Times New Roman"/>
                <a:cs typeface="Times New Roman"/>
                <a:sym typeface="Times New Roman"/>
                <a:hlinkClick r:id="rId3">
                  <a:extLst>
                    <a:ext uri="{A12FA001-AC4F-418D-AE19-62706E023703}">
                      <ahyp:hlinkClr val="tx"/>
                    </a:ext>
                  </a:extLst>
                </a:hlinkClick>
              </a:rPr>
              <a:t>https://colab.research.google.com/drive/1-p53Ct0d1R2gCz_PCZReVRQY9NdtD7c4?usp=sharing</a:t>
            </a:r>
            <a:endParaRPr sz="2800">
              <a:solidFill>
                <a:srgbClr val="351C75"/>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4"/>
          <p:cNvSpPr txBox="1"/>
          <p:nvPr>
            <p:ph type="title"/>
          </p:nvPr>
        </p:nvSpPr>
        <p:spPr>
          <a:xfrm>
            <a:off x="134075" y="128400"/>
            <a:ext cx="7038900" cy="60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u="sng">
                <a:highlight>
                  <a:srgbClr val="4C1130"/>
                </a:highlight>
              </a:rPr>
              <a:t>Sample Res</a:t>
            </a:r>
            <a:r>
              <a:rPr b="1" lang="en-GB" u="sng">
                <a:highlight>
                  <a:srgbClr val="4C1130"/>
                </a:highlight>
              </a:rPr>
              <a:t>ults</a:t>
            </a:r>
            <a:r>
              <a:rPr b="1" lang="en-GB" u="sng">
                <a:highlight>
                  <a:srgbClr val="4C1130"/>
                </a:highlight>
              </a:rPr>
              <a:t>:</a:t>
            </a:r>
            <a:endParaRPr b="1" u="sng">
              <a:highlight>
                <a:srgbClr val="4C1130"/>
              </a:highlight>
            </a:endParaRPr>
          </a:p>
          <a:p>
            <a:pPr indent="0" lvl="0" marL="0" rtl="0" algn="l">
              <a:spcBef>
                <a:spcPts val="0"/>
              </a:spcBef>
              <a:spcAft>
                <a:spcPts val="0"/>
              </a:spcAft>
              <a:buNone/>
            </a:pPr>
            <a:r>
              <a:t/>
            </a:r>
            <a:endParaRPr/>
          </a:p>
        </p:txBody>
      </p:sp>
      <p:pic>
        <p:nvPicPr>
          <p:cNvPr id="281" name="Google Shape;281;p24"/>
          <p:cNvPicPr preferRelativeResize="0"/>
          <p:nvPr/>
        </p:nvPicPr>
        <p:blipFill>
          <a:blip r:embed="rId3">
            <a:alphaModFix/>
          </a:blip>
          <a:stretch>
            <a:fillRect/>
          </a:stretch>
        </p:blipFill>
        <p:spPr>
          <a:xfrm>
            <a:off x="1355925" y="775525"/>
            <a:ext cx="4867951" cy="4103999"/>
          </a:xfrm>
          <a:prstGeom prst="rect">
            <a:avLst/>
          </a:prstGeom>
          <a:noFill/>
          <a:ln>
            <a:noFill/>
          </a:ln>
        </p:spPr>
      </p:pic>
      <p:sp>
        <p:nvSpPr>
          <p:cNvPr id="282" name="Google Shape;282;p24"/>
          <p:cNvSpPr txBox="1"/>
          <p:nvPr/>
        </p:nvSpPr>
        <p:spPr>
          <a:xfrm>
            <a:off x="6390600" y="2519725"/>
            <a:ext cx="2334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Images from Dataset FER2013</a:t>
            </a:r>
            <a:endParaRPr>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5"/>
          <p:cNvSpPr txBox="1"/>
          <p:nvPr/>
        </p:nvSpPr>
        <p:spPr>
          <a:xfrm>
            <a:off x="1204225" y="387800"/>
            <a:ext cx="5878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400" u="sng">
                <a:latin typeface="Lato"/>
                <a:ea typeface="Lato"/>
                <a:cs typeface="Lato"/>
                <a:sym typeface="Lato"/>
              </a:rPr>
              <a:t>Sample Output:</a:t>
            </a:r>
            <a:endParaRPr sz="2400" u="sng">
              <a:latin typeface="Lato"/>
              <a:ea typeface="Lato"/>
              <a:cs typeface="Lato"/>
              <a:sym typeface="Lato"/>
            </a:endParaRPr>
          </a:p>
        </p:txBody>
      </p:sp>
      <p:pic>
        <p:nvPicPr>
          <p:cNvPr id="288" name="Google Shape;288;p25"/>
          <p:cNvPicPr preferRelativeResize="0"/>
          <p:nvPr/>
        </p:nvPicPr>
        <p:blipFill rotWithShape="1">
          <a:blip r:embed="rId3">
            <a:alphaModFix/>
          </a:blip>
          <a:srcRect b="0" l="57376" r="3533" t="15282"/>
          <a:stretch/>
        </p:blipFill>
        <p:spPr>
          <a:xfrm>
            <a:off x="5207325" y="1252738"/>
            <a:ext cx="2836550" cy="2638025"/>
          </a:xfrm>
          <a:prstGeom prst="rect">
            <a:avLst/>
          </a:prstGeom>
          <a:noFill/>
          <a:ln>
            <a:noFill/>
          </a:ln>
        </p:spPr>
      </p:pic>
      <p:pic>
        <p:nvPicPr>
          <p:cNvPr id="289" name="Google Shape;289;p25"/>
          <p:cNvPicPr preferRelativeResize="0"/>
          <p:nvPr/>
        </p:nvPicPr>
        <p:blipFill rotWithShape="1">
          <a:blip r:embed="rId3">
            <a:alphaModFix/>
          </a:blip>
          <a:srcRect b="20510" l="10231" r="56593" t="14334"/>
          <a:stretch/>
        </p:blipFill>
        <p:spPr>
          <a:xfrm>
            <a:off x="1155250" y="1252738"/>
            <a:ext cx="3130125" cy="2638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